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sldIdLst>
    <p:sldId id="256" r:id="rId2"/>
    <p:sldId id="257" r:id="rId3"/>
    <p:sldId id="277" r:id="rId4"/>
    <p:sldId id="290" r:id="rId5"/>
    <p:sldId id="273" r:id="rId6"/>
    <p:sldId id="276" r:id="rId7"/>
    <p:sldId id="282" r:id="rId8"/>
    <p:sldId id="289" r:id="rId9"/>
    <p:sldId id="261" r:id="rId10"/>
    <p:sldId id="267" r:id="rId11"/>
    <p:sldId id="293" r:id="rId12"/>
    <p:sldId id="268" r:id="rId13"/>
    <p:sldId id="262" r:id="rId14"/>
    <p:sldId id="295" r:id="rId15"/>
    <p:sldId id="296" r:id="rId16"/>
    <p:sldId id="269" r:id="rId17"/>
    <p:sldId id="263" r:id="rId18"/>
    <p:sldId id="278" r:id="rId19"/>
    <p:sldId id="280" r:id="rId20"/>
    <p:sldId id="292" r:id="rId21"/>
    <p:sldId id="264" r:id="rId22"/>
    <p:sldId id="294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8" autoAdjust="0"/>
    <p:restoredTop sz="94660"/>
  </p:normalViewPr>
  <p:slideViewPr>
    <p:cSldViewPr snapToGrid="0">
      <p:cViewPr varScale="1">
        <p:scale>
          <a:sx n="77" d="100"/>
          <a:sy n="77" d="100"/>
        </p:scale>
        <p:origin x="-120" y="-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95395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4121374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02681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53843433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65733895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91452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11411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33717969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62778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08828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3998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533110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8865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175657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1135475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12494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89F-B086-472A-A195-04E9E2670DE6}" type="datetimeFigureOut">
              <a:rPr lang="en-IE" smtClean="0"/>
              <a:pPr/>
              <a:t>11/03/2020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4C33531-7FB0-4234-99E9-1255CDC31A1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57743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.MOV"/><Relationship Id="rId2" Type="http://schemas.openxmlformats.org/officeDocument/2006/relationships/slideLayout" Target="../slideLayouts/slideLayout8.xml"/><Relationship Id="rId1" Type="http://schemas.openxmlformats.org/officeDocument/2006/relationships/video" Target="../media/media1.MOV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103" y="541491"/>
            <a:ext cx="8791575" cy="2387600"/>
          </a:xfrm>
        </p:spPr>
        <p:txBody>
          <a:bodyPr/>
          <a:lstStyle/>
          <a:p>
            <a:r>
              <a:rPr lang="en-IE" dirty="0">
                <a:solidFill>
                  <a:srgbClr val="FF0000"/>
                </a:solidFill>
              </a:rPr>
              <a:t>SFI Plaque of STEM Excellence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0103" y="2817331"/>
            <a:ext cx="8791575" cy="2514983"/>
          </a:xfrm>
        </p:spPr>
        <p:txBody>
          <a:bodyPr>
            <a:normAutofit/>
          </a:bodyPr>
          <a:lstStyle/>
          <a:p>
            <a:r>
              <a:rPr lang="en-IE" sz="4000" dirty="0"/>
              <a:t>St. </a:t>
            </a:r>
            <a:r>
              <a:rPr lang="en-IE" sz="4000" dirty="0" err="1"/>
              <a:t>Eithne’s</a:t>
            </a:r>
            <a:r>
              <a:rPr lang="en-IE" sz="4000" dirty="0"/>
              <a:t> GNS</a:t>
            </a:r>
          </a:p>
          <a:p>
            <a:r>
              <a:rPr lang="en-IE" sz="4000" dirty="0"/>
              <a:t>Roll No. 18969c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28740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155" y="318973"/>
            <a:ext cx="9905998" cy="1478570"/>
          </a:xfrm>
        </p:spPr>
        <p:txBody>
          <a:bodyPr/>
          <a:lstStyle/>
          <a:p>
            <a:r>
              <a:rPr lang="en-IE" dirty="0"/>
              <a:t>STEP 1: SCIENCE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155" y="1058258"/>
            <a:ext cx="7332764" cy="457530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E" sz="2400" dirty="0"/>
              <a:t>Living Things – </a:t>
            </a:r>
          </a:p>
          <a:p>
            <a:pPr marL="400050" lvl="1" indent="0">
              <a:buNone/>
            </a:pPr>
            <a:r>
              <a:rPr lang="en-IE" sz="2200" dirty="0"/>
              <a:t> Lungs (4</a:t>
            </a:r>
            <a:r>
              <a:rPr lang="en-IE" sz="2200" baseline="30000" dirty="0"/>
              <a:t>th</a:t>
            </a:r>
            <a:r>
              <a:rPr lang="en-IE" sz="2200" dirty="0"/>
              <a:t> Class)</a:t>
            </a:r>
          </a:p>
          <a:p>
            <a:pPr marL="457200" indent="-457200">
              <a:buFont typeface="+mj-lt"/>
              <a:buAutoNum type="arabicPeriod"/>
            </a:pPr>
            <a:r>
              <a:rPr lang="en-IE" sz="2400" dirty="0"/>
              <a:t>Energy &amp; Forces  - </a:t>
            </a:r>
          </a:p>
          <a:p>
            <a:pPr marL="400050" lvl="1" indent="0">
              <a:buNone/>
            </a:pPr>
            <a:r>
              <a:rPr lang="en-IE" sz="2400" dirty="0"/>
              <a:t> Magnetism (3</a:t>
            </a:r>
            <a:r>
              <a:rPr lang="en-IE" sz="2400" baseline="30000" dirty="0"/>
              <a:t>rd</a:t>
            </a:r>
            <a:r>
              <a:rPr lang="en-IE" sz="2400" dirty="0"/>
              <a:t> Class)</a:t>
            </a:r>
          </a:p>
          <a:p>
            <a:pPr marL="457200" indent="-457200">
              <a:buFont typeface="+mj-lt"/>
              <a:buAutoNum type="arabicPeriod"/>
            </a:pPr>
            <a:r>
              <a:rPr lang="en-IE" sz="2400" dirty="0"/>
              <a:t>Materials – </a:t>
            </a:r>
          </a:p>
          <a:p>
            <a:pPr marL="457200" lvl="1" indent="0">
              <a:buNone/>
            </a:pPr>
            <a:r>
              <a:rPr lang="en-IE" sz="2400" dirty="0"/>
              <a:t>Properties &amp; Characteristics of materials (2</a:t>
            </a:r>
            <a:r>
              <a:rPr lang="en-IE" sz="2400" baseline="30000" dirty="0"/>
              <a:t>nd</a:t>
            </a:r>
            <a:r>
              <a:rPr lang="en-IE" sz="2400" dirty="0"/>
              <a:t> Class)</a:t>
            </a:r>
          </a:p>
          <a:p>
            <a:pPr marL="457200" indent="-457200">
              <a:buFont typeface="+mj-lt"/>
              <a:buAutoNum type="arabicPeriod"/>
            </a:pPr>
            <a:r>
              <a:rPr lang="en-IE" sz="2400" dirty="0"/>
              <a:t>Environmental awareness and care – </a:t>
            </a:r>
          </a:p>
          <a:p>
            <a:pPr marL="457200" lvl="1" indent="0">
              <a:buNone/>
            </a:pPr>
            <a:r>
              <a:rPr lang="en-IE" sz="2400" dirty="0"/>
              <a:t>Environmental Awareness (6</a:t>
            </a:r>
            <a:r>
              <a:rPr lang="en-IE" sz="2400" baseline="30000" dirty="0"/>
              <a:t>th</a:t>
            </a:r>
            <a:r>
              <a:rPr lang="en-IE" sz="2400" dirty="0"/>
              <a:t> Class) </a:t>
            </a:r>
          </a:p>
          <a:p>
            <a:pPr marL="400050">
              <a:buFont typeface="+mj-lt"/>
              <a:buAutoNum type="arabicPeriod"/>
            </a:pPr>
            <a:r>
              <a:rPr lang="en-IE" sz="2400" dirty="0"/>
              <a:t>Visit to SFI Science Centre – </a:t>
            </a:r>
            <a:r>
              <a:rPr lang="en-IE" sz="2400" dirty="0" err="1"/>
              <a:t>Explorium</a:t>
            </a:r>
            <a:endParaRPr lang="en-IE" sz="2400" dirty="0"/>
          </a:p>
          <a:p>
            <a:pPr marL="400050">
              <a:buFont typeface="+mj-lt"/>
              <a:buAutoNum type="arabicPeriod"/>
            </a:pPr>
            <a:r>
              <a:rPr lang="en-IE" sz="2400" dirty="0"/>
              <a:t>Science Speaker – Rob </a:t>
            </a:r>
            <a:r>
              <a:rPr lang="en-IE" sz="2400" dirty="0" err="1"/>
              <a:t>Gandola</a:t>
            </a:r>
            <a:r>
              <a:rPr lang="en-IE" sz="2400" dirty="0"/>
              <a:t> from HSI</a:t>
            </a:r>
          </a:p>
          <a:p>
            <a:pPr marL="400050">
              <a:buFont typeface="+mj-lt"/>
              <a:buAutoNum type="arabicPeriod"/>
            </a:pPr>
            <a:endParaRPr lang="en-IE" dirty="0"/>
          </a:p>
          <a:p>
            <a:pPr marL="457200" lvl="1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30174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5983" y="773265"/>
            <a:ext cx="3496949" cy="809874"/>
          </a:xfrm>
        </p:spPr>
        <p:txBody>
          <a:bodyPr>
            <a:normAutofit/>
          </a:bodyPr>
          <a:lstStyle/>
          <a:p>
            <a:pPr algn="ctr"/>
            <a:r>
              <a:rPr lang="en-IE" dirty="0"/>
              <a:t>A Model of How lungs works</a:t>
            </a:r>
          </a:p>
        </p:txBody>
      </p:sp>
      <p:sp>
        <p:nvSpPr>
          <p:cNvPr id="8" name="Rectangle 7"/>
          <p:cNvSpPr/>
          <p:nvPr/>
        </p:nvSpPr>
        <p:spPr>
          <a:xfrm>
            <a:off x="890864" y="1300653"/>
            <a:ext cx="36456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/>
              <a:t>4</a:t>
            </a:r>
            <a:r>
              <a:rPr lang="en-IE" sz="2400" b="1" baseline="30000" dirty="0"/>
              <a:t>th</a:t>
            </a:r>
            <a:r>
              <a:rPr lang="en-IE" sz="2400" b="1" dirty="0"/>
              <a:t> Class became aware of and investigated breathing</a:t>
            </a:r>
          </a:p>
          <a:p>
            <a:endParaRPr lang="en-I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to appreciate the need for </a:t>
            </a:r>
          </a:p>
          <a:p>
            <a:r>
              <a:rPr lang="en-IE" sz="2400" dirty="0"/>
              <a:t>    oxygen from the 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to understand that air is drawn in through mouth and nose 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49481" y="142438"/>
            <a:ext cx="7264999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1. Living things - lungs</a:t>
            </a:r>
          </a:p>
        </p:txBody>
      </p:sp>
      <p:sp>
        <p:nvSpPr>
          <p:cNvPr id="4" name="AutoShape 2" descr="Displaying IMG_160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5" name="AutoShape 4" descr="Displaying IMG_1601.JPG"/>
          <p:cNvSpPr>
            <a:spLocks noChangeAspect="1" noChangeArrowheads="1"/>
          </p:cNvSpPr>
          <p:nvPr/>
        </p:nvSpPr>
        <p:spPr bwMode="auto">
          <a:xfrm>
            <a:off x="3389861" y="18992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6" descr="Displaying IMG_1601.JPG"/>
          <p:cNvSpPr>
            <a:spLocks noChangeAspect="1" noChangeArrowheads="1"/>
          </p:cNvSpPr>
          <p:nvPr/>
        </p:nvSpPr>
        <p:spPr bwMode="auto">
          <a:xfrm>
            <a:off x="2044700" y="14307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" name="Picture 9" descr="A picture containing person, woman, holding, man&#10;&#10;Description automatically generated">
            <a:extLst>
              <a:ext uri="{FF2B5EF4-FFF2-40B4-BE49-F238E27FC236}">
                <a16:creationId xmlns:a16="http://schemas.microsoft.com/office/drawing/2014/main" xmlns="" id="{7CCD7D3A-60F8-4661-80FB-5560B2FDF6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861" b="21079"/>
          <a:stretch/>
        </p:blipFill>
        <p:spPr>
          <a:xfrm>
            <a:off x="5095663" y="2204066"/>
            <a:ext cx="2680640" cy="3117454"/>
          </a:xfrm>
          <a:prstGeom prst="rect">
            <a:avLst/>
          </a:prstGeom>
        </p:spPr>
      </p:pic>
      <p:pic>
        <p:nvPicPr>
          <p:cNvPr id="13" name="Picture 12" descr="A picture containing person, food, holding, table&#10;&#10;Description automatically generated">
            <a:extLst>
              <a:ext uri="{FF2B5EF4-FFF2-40B4-BE49-F238E27FC236}">
                <a16:creationId xmlns:a16="http://schemas.microsoft.com/office/drawing/2014/main" xmlns="" id="{91DE925B-6218-4C67-9814-A109BFE9A8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34435" y="2625666"/>
            <a:ext cx="2620049" cy="349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42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0314" y="582064"/>
            <a:ext cx="2078375" cy="80987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Pupils working with Magnets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1149849" y="1172009"/>
            <a:ext cx="400807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/>
              <a:t>3</a:t>
            </a:r>
            <a:r>
              <a:rPr lang="en-IE" sz="2400" b="1" baseline="30000" dirty="0"/>
              <a:t>rd</a:t>
            </a:r>
            <a:r>
              <a:rPr lang="en-IE" sz="2400" b="1" dirty="0"/>
              <a:t> Class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Learnt that magnets can push or pull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Explored how magnets have poles that attract &amp; repel each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/>
              <a:t>Examined and classified objects and materials that are magnetic and non-magnetic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49481" y="142438"/>
            <a:ext cx="9299016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2. Energy &amp; forces - Magnetism </a:t>
            </a:r>
          </a:p>
        </p:txBody>
      </p:sp>
      <p:sp>
        <p:nvSpPr>
          <p:cNvPr id="4" name="AutoShape 2" descr="Displaying IMG_160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5" name="AutoShape 4" descr="Displaying IMG_1601.JPG"/>
          <p:cNvSpPr>
            <a:spLocks noChangeAspect="1" noChangeArrowheads="1"/>
          </p:cNvSpPr>
          <p:nvPr/>
        </p:nvSpPr>
        <p:spPr bwMode="auto">
          <a:xfrm>
            <a:off x="3389861" y="18992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6" descr="Displaying IMG_1601.JPG"/>
          <p:cNvSpPr>
            <a:spLocks noChangeAspect="1" noChangeArrowheads="1"/>
          </p:cNvSpPr>
          <p:nvPr/>
        </p:nvSpPr>
        <p:spPr bwMode="auto">
          <a:xfrm>
            <a:off x="2044700" y="14307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7" name="Picture 6" descr="A picture containing person, table, indoor, man&#10;&#10;Description automatically generated">
            <a:extLst>
              <a:ext uri="{FF2B5EF4-FFF2-40B4-BE49-F238E27FC236}">
                <a16:creationId xmlns:a16="http://schemas.microsoft.com/office/drawing/2014/main" xmlns="" id="{FB232BAA-F9CC-4D27-98BC-1556E755B8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382" b="26275"/>
          <a:stretch/>
        </p:blipFill>
        <p:spPr>
          <a:xfrm>
            <a:off x="5687717" y="1229288"/>
            <a:ext cx="2068498" cy="2402935"/>
          </a:xfrm>
          <a:prstGeom prst="rect">
            <a:avLst/>
          </a:prstGeom>
        </p:spPr>
      </p:pic>
      <p:pic>
        <p:nvPicPr>
          <p:cNvPr id="10" name="Picture 9" descr="A person sitting at a desk&#10;&#10;Description automatically generated">
            <a:extLst>
              <a:ext uri="{FF2B5EF4-FFF2-40B4-BE49-F238E27FC236}">
                <a16:creationId xmlns:a16="http://schemas.microsoft.com/office/drawing/2014/main" xmlns="" id="{8833C160-82A6-46F8-994A-F7303FE74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482351" y="1770676"/>
            <a:ext cx="2419427" cy="2135145"/>
          </a:xfrm>
          <a:prstGeom prst="rect">
            <a:avLst/>
          </a:prstGeom>
        </p:spPr>
      </p:pic>
      <p:pic>
        <p:nvPicPr>
          <p:cNvPr id="13" name="Picture 12" descr="A picture containing person, sitting, table, woman&#10;&#10;Description automatically generated">
            <a:extLst>
              <a:ext uri="{FF2B5EF4-FFF2-40B4-BE49-F238E27FC236}">
                <a16:creationId xmlns:a16="http://schemas.microsoft.com/office/drawing/2014/main" xmlns="" id="{2F3C0EC1-E326-4EF2-8C05-C72FE5FF57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90" b="12600"/>
          <a:stretch/>
        </p:blipFill>
        <p:spPr>
          <a:xfrm>
            <a:off x="5442011" y="4240813"/>
            <a:ext cx="1695636" cy="2124477"/>
          </a:xfrm>
          <a:prstGeom prst="rect">
            <a:avLst/>
          </a:prstGeom>
        </p:spPr>
      </p:pic>
      <p:pic>
        <p:nvPicPr>
          <p:cNvPr id="15" name="Picture 14" descr="A picture containing person, outdoor, table, food&#10;&#10;Description automatically generated">
            <a:extLst>
              <a:ext uri="{FF2B5EF4-FFF2-40B4-BE49-F238E27FC236}">
                <a16:creationId xmlns:a16="http://schemas.microsoft.com/office/drawing/2014/main" xmlns="" id="{E90B344E-D0BA-43D9-9DAF-13C38E5A50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40314" y="4179024"/>
            <a:ext cx="1584626" cy="21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222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1376" y="240167"/>
            <a:ext cx="2185567" cy="809874"/>
          </a:xfrm>
        </p:spPr>
        <p:txBody>
          <a:bodyPr>
            <a:normAutofit/>
          </a:bodyPr>
          <a:lstStyle/>
          <a:p>
            <a:pPr algn="ctr"/>
            <a:r>
              <a:rPr lang="en-IE" dirty="0"/>
              <a:t>Example of Pupil’s Work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766916" y="1325314"/>
            <a:ext cx="59895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/>
              <a:t>2</a:t>
            </a:r>
            <a:r>
              <a:rPr lang="en-IE" sz="2400" b="1" baseline="30000" dirty="0"/>
              <a:t>nd</a:t>
            </a:r>
            <a:r>
              <a:rPr lang="en-IE" sz="2400" b="1" dirty="0"/>
              <a:t> Class </a:t>
            </a:r>
          </a:p>
          <a:p>
            <a:r>
              <a:rPr lang="en-US" sz="2400" dirty="0"/>
              <a:t>Investigated properties and characteristics of materials. </a:t>
            </a:r>
          </a:p>
          <a:p>
            <a:endParaRPr lang="en-US" sz="2400" dirty="0"/>
          </a:p>
          <a:p>
            <a:r>
              <a:rPr lang="en-US" sz="2400" dirty="0"/>
              <a:t>They looked at the groups of materials and sorted them according to their properties.</a:t>
            </a:r>
          </a:p>
          <a:p>
            <a:endParaRPr lang="en-US" sz="2400" dirty="0"/>
          </a:p>
          <a:p>
            <a:r>
              <a:rPr lang="en-US" sz="2400" dirty="0"/>
              <a:t>Each pupil looked at groups of materials under the headings - Hard/Soft/Flexible/Rigid/Transparent/Opaque</a:t>
            </a:r>
            <a:endParaRPr lang="en-IE" sz="2400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53946" y="240167"/>
            <a:ext cx="8260133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3. Materials – properties &amp; characteristics of materials</a:t>
            </a:r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87E0F02F-807B-439C-8B3F-7B82448ABE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620453" y="1890854"/>
            <a:ext cx="4524317" cy="339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773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9519" y="1575926"/>
            <a:ext cx="944502" cy="715602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IE" dirty="0" err="1"/>
              <a:t>oster</a:t>
            </a:r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1175390" y="1851902"/>
            <a:ext cx="57710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/>
              <a:t>6</a:t>
            </a:r>
            <a:r>
              <a:rPr lang="en-IE" sz="2400" b="1" baseline="30000" dirty="0"/>
              <a:t>th</a:t>
            </a:r>
            <a:r>
              <a:rPr lang="en-IE" sz="2400" b="1" dirty="0"/>
              <a:t> Class looked at Climate Change. They came to appreciate the need to conserve resources</a:t>
            </a:r>
          </a:p>
          <a:p>
            <a:endParaRPr lang="en-I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Recycling of materials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Use of Plastic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Solar Energy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Turning off lights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1" dirty="0"/>
              <a:t>Conserving water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806681" y="982482"/>
            <a:ext cx="7264999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3000" dirty="0">
                <a:solidFill>
                  <a:srgbClr val="FF0000"/>
                </a:solidFill>
              </a:rPr>
              <a:t>4. Environmental awareness </a:t>
            </a:r>
          </a:p>
          <a:p>
            <a:r>
              <a:rPr lang="en-IE" sz="3000" dirty="0">
                <a:solidFill>
                  <a:srgbClr val="FF0000"/>
                </a:solidFill>
              </a:rPr>
              <a:t>&amp; care – environmental Awareness</a:t>
            </a:r>
          </a:p>
          <a:p>
            <a:endParaRPr lang="en-IE" sz="2800" dirty="0"/>
          </a:p>
        </p:txBody>
      </p:sp>
      <p:pic>
        <p:nvPicPr>
          <p:cNvPr id="4" name="Picture 3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xmlns="" id="{D94390C0-1D53-455E-8A78-FB754F0DA5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9580" y="2731154"/>
            <a:ext cx="4944381" cy="353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98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0" y="2344994"/>
            <a:ext cx="3275009" cy="3446206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-</a:t>
            </a:r>
          </a:p>
        </p:txBody>
      </p:sp>
      <p:sp>
        <p:nvSpPr>
          <p:cNvPr id="8" name="Rectangle 7"/>
          <p:cNvSpPr/>
          <p:nvPr/>
        </p:nvSpPr>
        <p:spPr>
          <a:xfrm>
            <a:off x="507400" y="1167119"/>
            <a:ext cx="8695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/>
              <a:t>4</a:t>
            </a:r>
            <a:r>
              <a:rPr lang="en-IE" b="1" baseline="30000" dirty="0"/>
              <a:t>th</a:t>
            </a:r>
            <a:r>
              <a:rPr lang="en-IE" b="1" dirty="0"/>
              <a:t> &amp; 5</a:t>
            </a:r>
            <a:r>
              <a:rPr lang="en-IE" b="1" baseline="30000" dirty="0"/>
              <a:t>th</a:t>
            </a:r>
            <a:r>
              <a:rPr lang="en-IE" b="1" dirty="0"/>
              <a:t> Class will visit </a:t>
            </a:r>
            <a:r>
              <a:rPr lang="en-IE" b="1" dirty="0" err="1"/>
              <a:t>Explorium</a:t>
            </a:r>
            <a:r>
              <a:rPr lang="en-IE" b="1" dirty="0"/>
              <a:t> on Thursday June 11</a:t>
            </a:r>
            <a:r>
              <a:rPr lang="en-IE" b="1" baseline="30000" dirty="0"/>
              <a:t>th</a:t>
            </a:r>
            <a:r>
              <a:rPr lang="en-IE" b="1" dirty="0"/>
              <a:t> 2020</a:t>
            </a:r>
          </a:p>
          <a:p>
            <a:endParaRPr lang="en-IE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507401" y="136482"/>
            <a:ext cx="9879473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5. Visit to </a:t>
            </a:r>
            <a:r>
              <a:rPr lang="en-IE" sz="2800" dirty="0" err="1">
                <a:solidFill>
                  <a:srgbClr val="FF0000"/>
                </a:solidFill>
              </a:rPr>
              <a:t>explorium</a:t>
            </a:r>
            <a:r>
              <a:rPr lang="en-IE" sz="2800" dirty="0">
                <a:solidFill>
                  <a:srgbClr val="FF0000"/>
                </a:solidFill>
              </a:rPr>
              <a:t> – SFI Science centre</a:t>
            </a:r>
          </a:p>
        </p:txBody>
      </p:sp>
      <p:pic>
        <p:nvPicPr>
          <p:cNvPr id="10" name="Picture 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xmlns="" id="{3225D19D-24DA-44C7-BC9A-75A748F0F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706" y="1490284"/>
            <a:ext cx="8107672" cy="41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531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>
          <a:xfrm>
            <a:off x="1160889" y="530978"/>
            <a:ext cx="8641872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6.  Science speaker – rob </a:t>
            </a:r>
            <a:r>
              <a:rPr lang="en-IE" sz="2800" dirty="0" err="1">
                <a:solidFill>
                  <a:srgbClr val="FF0000"/>
                </a:solidFill>
              </a:rPr>
              <a:t>Gandola</a:t>
            </a:r>
            <a:endParaRPr lang="en-IE" sz="2800" dirty="0">
              <a:solidFill>
                <a:srgbClr val="FF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224ED291-7D99-4360-AE88-B858CBFD4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889" y="1662750"/>
            <a:ext cx="493511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tx1"/>
                </a:solidFill>
              </a:rPr>
              <a:t>Rob </a:t>
            </a:r>
            <a:r>
              <a:rPr lang="en-IE" b="1" dirty="0" err="1">
                <a:solidFill>
                  <a:schemeClr val="tx1"/>
                </a:solidFill>
              </a:rPr>
              <a:t>Gandola</a:t>
            </a:r>
            <a:r>
              <a:rPr lang="en-IE" b="1" dirty="0">
                <a:solidFill>
                  <a:schemeClr val="tx1"/>
                </a:solidFill>
              </a:rPr>
              <a:t> from the HSI (Herpetological Society of Ireland) came in to speak to 2</a:t>
            </a:r>
            <a:r>
              <a:rPr lang="en-IE" b="1" baseline="30000" dirty="0">
                <a:solidFill>
                  <a:schemeClr val="tx1"/>
                </a:solidFill>
              </a:rPr>
              <a:t>nd</a:t>
            </a:r>
            <a:r>
              <a:rPr lang="en-IE" b="1" dirty="0">
                <a:solidFill>
                  <a:schemeClr val="tx1"/>
                </a:solidFill>
              </a:rPr>
              <a:t> &amp; 4</a:t>
            </a:r>
            <a:r>
              <a:rPr lang="en-IE" b="1" baseline="30000" dirty="0">
                <a:solidFill>
                  <a:schemeClr val="tx1"/>
                </a:solidFill>
              </a:rPr>
              <a:t>th</a:t>
            </a:r>
            <a:r>
              <a:rPr lang="en-IE" b="1" dirty="0">
                <a:solidFill>
                  <a:schemeClr val="tx1"/>
                </a:solidFill>
              </a:rPr>
              <a:t> Class about the frog</a:t>
            </a:r>
            <a:br>
              <a:rPr lang="en-IE" b="1" dirty="0">
                <a:solidFill>
                  <a:schemeClr val="tx1"/>
                </a:solidFill>
              </a:rPr>
            </a:br>
            <a:r>
              <a:rPr lang="en-IE" b="1" dirty="0">
                <a:solidFill>
                  <a:schemeClr val="tx1"/>
                </a:solidFill>
              </a:rPr>
              <a:t> </a:t>
            </a:r>
            <a:r>
              <a:rPr lang="en-IE" sz="2800" b="1" dirty="0">
                <a:solidFill>
                  <a:schemeClr val="tx1"/>
                </a:solidFill>
              </a:rPr>
              <a:t/>
            </a:r>
            <a:br>
              <a:rPr lang="en-IE" sz="2800" b="1" dirty="0">
                <a:solidFill>
                  <a:schemeClr val="tx1"/>
                </a:solidFill>
              </a:rPr>
            </a:br>
            <a:r>
              <a:rPr lang="en-IE" b="1" dirty="0">
                <a:solidFill>
                  <a:schemeClr val="tx1"/>
                </a:solidFill>
              </a:rPr>
              <a:t>The 4</a:t>
            </a:r>
            <a:r>
              <a:rPr lang="en-IE" b="1" baseline="30000" dirty="0">
                <a:solidFill>
                  <a:schemeClr val="tx1"/>
                </a:solidFill>
              </a:rPr>
              <a:t>th</a:t>
            </a:r>
            <a:r>
              <a:rPr lang="en-IE" b="1" dirty="0">
                <a:solidFill>
                  <a:schemeClr val="tx1"/>
                </a:solidFill>
              </a:rPr>
              <a:t> class girls looked at the different frogs in the school garden/pond and examined the their markings.</a:t>
            </a:r>
            <a:br>
              <a:rPr lang="en-IE" b="1" dirty="0">
                <a:solidFill>
                  <a:schemeClr val="tx1"/>
                </a:solidFill>
              </a:rPr>
            </a:br>
            <a:r>
              <a:rPr lang="en-IE" b="1" dirty="0">
                <a:solidFill>
                  <a:schemeClr val="tx1"/>
                </a:solidFill>
              </a:rPr>
              <a:t/>
            </a:r>
            <a:br>
              <a:rPr lang="en-IE" b="1" dirty="0">
                <a:solidFill>
                  <a:schemeClr val="tx1"/>
                </a:solidFill>
              </a:rPr>
            </a:br>
            <a:r>
              <a:rPr lang="en-IE" b="1" dirty="0">
                <a:solidFill>
                  <a:schemeClr val="tx1"/>
                </a:solidFill>
              </a:rPr>
              <a:t>2</a:t>
            </a:r>
            <a:r>
              <a:rPr lang="en-IE" b="1" baseline="30000" dirty="0">
                <a:solidFill>
                  <a:schemeClr val="tx1"/>
                </a:solidFill>
              </a:rPr>
              <a:t>nd</a:t>
            </a:r>
            <a:r>
              <a:rPr lang="en-IE" b="1" dirty="0">
                <a:solidFill>
                  <a:schemeClr val="tx1"/>
                </a:solidFill>
              </a:rPr>
              <a:t> class studied the life cycle of the frog.</a:t>
            </a:r>
            <a:endParaRPr lang="en-IE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green, man&#10;&#10;Description automatically generated">
            <a:extLst>
              <a:ext uri="{FF2B5EF4-FFF2-40B4-BE49-F238E27FC236}">
                <a16:creationId xmlns:a16="http://schemas.microsoft.com/office/drawing/2014/main" xmlns="" id="{360FF56A-439E-462E-AC82-77749F30F2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242" y="4514790"/>
            <a:ext cx="2278224" cy="2029416"/>
          </a:xfrm>
          <a:prstGeom prst="rect">
            <a:avLst/>
          </a:prstGeom>
        </p:spPr>
      </p:pic>
      <p:pic>
        <p:nvPicPr>
          <p:cNvPr id="7" name="Picture 6" descr="A picture containing person, outdoor, grass, man&#10;&#10;Description automatically generated">
            <a:extLst>
              <a:ext uri="{FF2B5EF4-FFF2-40B4-BE49-F238E27FC236}">
                <a16:creationId xmlns:a16="http://schemas.microsoft.com/office/drawing/2014/main" xmlns="" id="{8312E798-346D-46C6-803C-6AF4F2DD9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077188" y="1829268"/>
            <a:ext cx="2759784" cy="2069838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17CC3C85-85B4-4059-8048-0EA19BC7C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05633" y="875071"/>
            <a:ext cx="2762628" cy="491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421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STEP 2: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373857" y="1679699"/>
            <a:ext cx="7810024" cy="3260725"/>
          </a:xfrm>
        </p:spPr>
        <p:txBody>
          <a:bodyPr>
            <a:normAutofit/>
          </a:bodyPr>
          <a:lstStyle/>
          <a:p>
            <a:pPr marL="1371600" indent="-1371600">
              <a:buFont typeface="+mj-lt"/>
              <a:buAutoNum type="arabicPeriod"/>
            </a:pPr>
            <a:r>
              <a:rPr lang="en-IE" sz="2800" dirty="0"/>
              <a:t>Analysing Data – Bar Charts (4</a:t>
            </a:r>
            <a:r>
              <a:rPr lang="en-IE" sz="2800" baseline="30000" dirty="0"/>
              <a:t>th</a:t>
            </a:r>
            <a:r>
              <a:rPr lang="en-IE" sz="2800" dirty="0"/>
              <a:t> Class)</a:t>
            </a:r>
          </a:p>
          <a:p>
            <a:pPr marL="1371600" indent="-1371600">
              <a:buFont typeface="+mj-lt"/>
              <a:buAutoNum type="arabicPeriod"/>
            </a:pPr>
            <a:r>
              <a:rPr lang="en-IE" sz="2800" dirty="0"/>
              <a:t>Solar Energy Kits - KNEX </a:t>
            </a:r>
          </a:p>
          <a:p>
            <a:pPr marL="1371600" indent="-1371600">
              <a:buFont typeface="+mj-lt"/>
              <a:buAutoNum type="arabicPeriod"/>
            </a:pPr>
            <a:r>
              <a:rPr lang="en-IE" sz="2800" dirty="0"/>
              <a:t>Tech Week - ICS Foundation - </a:t>
            </a:r>
            <a:r>
              <a:rPr lang="en-IE" sz="2800" dirty="0" err="1"/>
              <a:t>Bebras</a:t>
            </a:r>
            <a:r>
              <a:rPr lang="en-IE" sz="2800" dirty="0"/>
              <a:t> Challenge (5</a:t>
            </a:r>
            <a:r>
              <a:rPr lang="en-IE" sz="2800" baseline="30000" dirty="0"/>
              <a:t>th</a:t>
            </a:r>
            <a:r>
              <a:rPr lang="en-IE" sz="2800" dirty="0"/>
              <a:t>/6</a:t>
            </a:r>
            <a:r>
              <a:rPr lang="en-IE" sz="2800" baseline="30000" dirty="0"/>
              <a:t>th</a:t>
            </a:r>
            <a:r>
              <a:rPr lang="en-IE" sz="2800" dirty="0"/>
              <a:t> Class)</a:t>
            </a:r>
          </a:p>
        </p:txBody>
      </p:sp>
    </p:spTree>
    <p:extLst>
      <p:ext uri="{BB962C8B-B14F-4D97-AF65-F5344CB8AC3E}">
        <p14:creationId xmlns:p14="http://schemas.microsoft.com/office/powerpoint/2010/main" xmlns="" val="28851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6989" y="854650"/>
            <a:ext cx="3092115" cy="703791"/>
          </a:xfrm>
        </p:spPr>
        <p:txBody>
          <a:bodyPr>
            <a:normAutofit/>
          </a:bodyPr>
          <a:lstStyle/>
          <a:p>
            <a:pPr algn="ctr"/>
            <a:r>
              <a:rPr lang="en-IE" dirty="0"/>
              <a:t>EXAMPLES of tally Charts &amp;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546" y="1557861"/>
            <a:ext cx="4964062" cy="4985124"/>
          </a:xfrm>
        </p:spPr>
        <p:txBody>
          <a:bodyPr>
            <a:normAutofit/>
          </a:bodyPr>
          <a:lstStyle/>
          <a:p>
            <a:r>
              <a:rPr lang="en-IE" sz="2400" dirty="0"/>
              <a:t>4</a:t>
            </a:r>
            <a:r>
              <a:rPr lang="en-IE" sz="2400" baseline="30000" dirty="0"/>
              <a:t>th</a:t>
            </a:r>
            <a:r>
              <a:rPr lang="en-IE" sz="2400" dirty="0"/>
              <a:t> Class surveyed the different classes in the school on topics of their choice e.g.</a:t>
            </a:r>
          </a:p>
          <a:p>
            <a:pPr lvl="1"/>
            <a:r>
              <a:rPr lang="en-IE" sz="2400" dirty="0"/>
              <a:t>Favourite App</a:t>
            </a:r>
          </a:p>
          <a:p>
            <a:pPr lvl="1"/>
            <a:r>
              <a:rPr lang="en-IE" sz="2400" dirty="0"/>
              <a:t>Who uses Reusable Water Bottles</a:t>
            </a:r>
          </a:p>
          <a:p>
            <a:r>
              <a:rPr lang="en-IE" sz="2400" dirty="0"/>
              <a:t>They analysed the data and typed it up in Excel. </a:t>
            </a:r>
          </a:p>
          <a:p>
            <a:r>
              <a:rPr lang="en-IE" sz="2400" dirty="0"/>
              <a:t>They then displayed the data in bar charts using Excel.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72909" y="750085"/>
            <a:ext cx="6007692" cy="4564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3600" dirty="0">
                <a:solidFill>
                  <a:srgbClr val="FF0000"/>
                </a:solidFill>
              </a:rPr>
              <a:t>1. Analysing Data</a:t>
            </a:r>
          </a:p>
        </p:txBody>
      </p:sp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0D11BCD1-DEA4-4A70-8422-3F1B742AF7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1731045"/>
            <a:ext cx="2535534" cy="3559412"/>
          </a:xfrm>
          <a:prstGeom prst="rect">
            <a:avLst/>
          </a:prstGeom>
        </p:spPr>
      </p:pic>
      <p:pic>
        <p:nvPicPr>
          <p:cNvPr id="10" name="Picture 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1BE60A8A-1BA2-475D-B39D-705A514EB9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55777" y="1731046"/>
            <a:ext cx="2535534" cy="353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725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010" y="1557861"/>
            <a:ext cx="3092115" cy="70379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Video of K</a:t>
            </a:r>
            <a:r>
              <a:rPr lang="en-IE" dirty="0"/>
              <a:t>NEX SOLAR </a:t>
            </a:r>
            <a:br>
              <a:rPr lang="en-IE" dirty="0"/>
            </a:br>
            <a:r>
              <a:rPr lang="en-IE" dirty="0"/>
              <a:t>powered Windmill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546" y="1557861"/>
            <a:ext cx="4116098" cy="3416073"/>
          </a:xfrm>
        </p:spPr>
        <p:txBody>
          <a:bodyPr>
            <a:normAutofit/>
          </a:bodyPr>
          <a:lstStyle/>
          <a:p>
            <a:r>
              <a:rPr lang="en-US" sz="2400" dirty="0"/>
              <a:t>Pupils used the Solar Energy Kits from KNEX to build a windmill.</a:t>
            </a:r>
          </a:p>
          <a:p>
            <a:r>
              <a:rPr lang="en-US" sz="2400" dirty="0"/>
              <a:t>The windmill was able to move as there was a solar panel connected to it.</a:t>
            </a:r>
          </a:p>
          <a:p>
            <a:r>
              <a:rPr lang="en-US" sz="2400" dirty="0"/>
              <a:t>We brought the windmill out to the yard to test.</a:t>
            </a:r>
            <a:endParaRPr lang="en-IE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72908" y="750085"/>
            <a:ext cx="7859109" cy="4564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3600" dirty="0">
                <a:solidFill>
                  <a:srgbClr val="FF0000"/>
                </a:solidFill>
              </a:rPr>
              <a:t>2. Solar Energy kits - </a:t>
            </a:r>
            <a:r>
              <a:rPr lang="en-IE" sz="3600" dirty="0" err="1">
                <a:solidFill>
                  <a:srgbClr val="FF0000"/>
                </a:solidFill>
              </a:rPr>
              <a:t>knex</a:t>
            </a:r>
            <a:endParaRPr lang="en-IE" sz="3600" dirty="0">
              <a:solidFill>
                <a:srgbClr val="FF0000"/>
              </a:solidFill>
            </a:endParaRPr>
          </a:p>
        </p:txBody>
      </p:sp>
      <p:pic>
        <p:nvPicPr>
          <p:cNvPr id="4" name="IMG_5414">
            <a:hlinkClick r:id="" action="ppaction://media"/>
            <a:extLst>
              <a:ext uri="{FF2B5EF4-FFF2-40B4-BE49-F238E27FC236}">
                <a16:creationId xmlns:a16="http://schemas.microsoft.com/office/drawing/2014/main" xmlns="" id="{E48620ED-4853-4CA6-8728-4B9C03308EB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266822" y="2366798"/>
            <a:ext cx="2180493" cy="3416073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B46DDD44-B026-48E4-A016-3E8F8C1B39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9364" y="2130850"/>
            <a:ext cx="2636821" cy="38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634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0827" y="1185793"/>
            <a:ext cx="4281005" cy="492282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Bebras</a:t>
            </a:r>
            <a:r>
              <a:rPr lang="en-US" dirty="0"/>
              <a:t> Challenge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976" y="2235670"/>
            <a:ext cx="4117734" cy="37029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Six girls from 5</a:t>
            </a:r>
            <a:r>
              <a:rPr lang="en-IE" baseline="30000" dirty="0"/>
              <a:t>th</a:t>
            </a:r>
            <a:r>
              <a:rPr lang="en-IE" dirty="0"/>
              <a:t> &amp; 6</a:t>
            </a:r>
            <a:r>
              <a:rPr lang="en-IE" baseline="30000" dirty="0"/>
              <a:t>th</a:t>
            </a:r>
            <a:r>
              <a:rPr lang="en-IE" dirty="0"/>
              <a:t> Class participated in the </a:t>
            </a:r>
            <a:r>
              <a:rPr lang="en-IE" dirty="0" err="1"/>
              <a:t>Bebras</a:t>
            </a:r>
            <a:r>
              <a:rPr lang="en-IE" dirty="0"/>
              <a:t> Challenge. They were in the Benjamin category, age range 10-12.  They completed the challenge within the allocated timeframe and all received certificates of completion. One pupil has been chosen to attend the </a:t>
            </a:r>
            <a:r>
              <a:rPr lang="en-IE" dirty="0" err="1"/>
              <a:t>Bebras</a:t>
            </a:r>
            <a:r>
              <a:rPr lang="en-IE" dirty="0"/>
              <a:t> National Final in Maynooth College during Tech Week 2020.</a:t>
            </a:r>
          </a:p>
          <a:p>
            <a:endParaRPr lang="en-IE" dirty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9541" y="2235670"/>
            <a:ext cx="6007692" cy="4564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3600" dirty="0">
                <a:solidFill>
                  <a:srgbClr val="FF0000"/>
                </a:solidFill>
              </a:rPr>
              <a:t>2. </a:t>
            </a:r>
            <a:r>
              <a:rPr lang="en-IE" sz="3600" dirty="0" err="1">
                <a:solidFill>
                  <a:srgbClr val="FF0000"/>
                </a:solidFill>
              </a:rPr>
              <a:t>Bebras</a:t>
            </a:r>
            <a:r>
              <a:rPr lang="en-IE" sz="3600" dirty="0">
                <a:solidFill>
                  <a:srgbClr val="FF0000"/>
                </a:solidFill>
              </a:rPr>
              <a:t> computational thinking challenge</a:t>
            </a:r>
          </a:p>
          <a:p>
            <a:endParaRPr lang="en-IE" sz="3600" dirty="0">
              <a:solidFill>
                <a:srgbClr val="FF0000"/>
              </a:solidFill>
            </a:endParaRP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C587C6E6-8D20-4C2A-A680-FFB6267B51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73" r="1699" b="31131"/>
          <a:stretch/>
        </p:blipFill>
        <p:spPr>
          <a:xfrm>
            <a:off x="8992451" y="2235670"/>
            <a:ext cx="2805573" cy="3436537"/>
          </a:xfrm>
          <a:prstGeom prst="rect">
            <a:avLst/>
          </a:prstGeom>
        </p:spPr>
      </p:pic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xmlns="" id="{F35C6C27-9BAA-4357-84B1-6DB81251DC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50" t="6740" r="9424" b="7985"/>
          <a:stretch/>
        </p:blipFill>
        <p:spPr>
          <a:xfrm>
            <a:off x="5040680" y="2542318"/>
            <a:ext cx="3516923" cy="282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504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334738"/>
            <a:ext cx="9905998" cy="1478570"/>
          </a:xfrm>
        </p:spPr>
        <p:txBody>
          <a:bodyPr/>
          <a:lstStyle/>
          <a:p>
            <a:r>
              <a:rPr lang="en-IE" dirty="0"/>
              <a:t>STEP 3: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612" y="1581964"/>
            <a:ext cx="10178322" cy="3593591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IE" b="1" dirty="0"/>
              <a:t>Design &amp; Make –</a:t>
            </a:r>
          </a:p>
          <a:p>
            <a:r>
              <a:rPr lang="en-IE" b="1" dirty="0"/>
              <a:t>Parachutes (3</a:t>
            </a:r>
            <a:r>
              <a:rPr lang="en-IE" b="1" baseline="30000" dirty="0"/>
              <a:t>rd</a:t>
            </a:r>
            <a:r>
              <a:rPr lang="en-IE" b="1" dirty="0"/>
              <a:t> Class)</a:t>
            </a:r>
          </a:p>
          <a:p>
            <a:r>
              <a:rPr lang="en-IE" b="1" dirty="0"/>
              <a:t>Paper Aeroplanes (2</a:t>
            </a:r>
            <a:r>
              <a:rPr lang="en-IE" b="1" baseline="30000" dirty="0"/>
              <a:t>nd</a:t>
            </a:r>
            <a:r>
              <a:rPr lang="en-IE" b="1" dirty="0"/>
              <a:t> Class)</a:t>
            </a:r>
          </a:p>
          <a:p>
            <a:pPr marL="457200" lvl="1" indent="0">
              <a:buNone/>
            </a:pPr>
            <a:endParaRPr lang="en-IE" sz="2400" b="1" dirty="0"/>
          </a:p>
          <a:p>
            <a:pPr marL="0" indent="0">
              <a:buNone/>
            </a:pPr>
            <a:r>
              <a:rPr lang="en-IE" b="1" dirty="0"/>
              <a:t>2. Visit from an Engineer (4</a:t>
            </a:r>
            <a:r>
              <a:rPr lang="en-IE" b="1" baseline="30000" dirty="0"/>
              <a:t>th</a:t>
            </a:r>
            <a:r>
              <a:rPr lang="en-IE" b="1" dirty="0"/>
              <a:t> Class) – Atkins Global</a:t>
            </a:r>
          </a:p>
          <a:p>
            <a:pPr marL="0" indent="0">
              <a:buNone/>
            </a:pPr>
            <a:endParaRPr lang="en-IE" b="1" dirty="0"/>
          </a:p>
          <a:p>
            <a:pPr marL="0" indent="0">
              <a:buNone/>
            </a:pPr>
            <a:r>
              <a:rPr lang="en-IE" b="1" dirty="0"/>
              <a:t>3. STEPS Young Engineer’s Award (4</a:t>
            </a:r>
            <a:r>
              <a:rPr lang="en-IE" b="1" baseline="30000" dirty="0"/>
              <a:t>th</a:t>
            </a:r>
            <a:r>
              <a:rPr lang="en-IE" b="1" dirty="0"/>
              <a:t> Class)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17012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5089" y="2059045"/>
            <a:ext cx="3752902" cy="532263"/>
          </a:xfrm>
        </p:spPr>
        <p:txBody>
          <a:bodyPr>
            <a:noAutofit/>
          </a:bodyPr>
          <a:lstStyle/>
          <a:p>
            <a:r>
              <a:rPr lang="en-IE" sz="2800" dirty="0"/>
              <a:t>2</a:t>
            </a:r>
            <a:r>
              <a:rPr lang="en-IE" sz="2800" baseline="30000" dirty="0"/>
              <a:t>nd</a:t>
            </a:r>
            <a:r>
              <a:rPr lang="en-IE" sz="2800" dirty="0"/>
              <a:t> Class designed and made Paper Aeroplanes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75089" y="381096"/>
            <a:ext cx="11379454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1. Design &amp; make – </a:t>
            </a:r>
          </a:p>
          <a:p>
            <a:r>
              <a:rPr lang="en-IE" sz="2800" dirty="0">
                <a:solidFill>
                  <a:srgbClr val="FF0000"/>
                </a:solidFill>
              </a:rPr>
              <a:t>paper aeroplanes/Parachutes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A5603AF-6630-49BF-A3F6-26D96BC54661}"/>
              </a:ext>
            </a:extLst>
          </p:cNvPr>
          <p:cNvSpPr/>
          <p:nvPr/>
        </p:nvSpPr>
        <p:spPr>
          <a:xfrm>
            <a:off x="5647918" y="1206313"/>
            <a:ext cx="34726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>
                <a:solidFill>
                  <a:srgbClr val="92D050"/>
                </a:solidFill>
                <a:latin typeface="+mj-lt"/>
              </a:rPr>
              <a:t>3</a:t>
            </a:r>
            <a:r>
              <a:rPr lang="en-IE" sz="2800" baseline="30000" dirty="0">
                <a:solidFill>
                  <a:srgbClr val="92D050"/>
                </a:solidFill>
                <a:latin typeface="+mj-lt"/>
              </a:rPr>
              <a:t>rd</a:t>
            </a:r>
            <a:r>
              <a:rPr lang="en-IE" sz="2800" dirty="0">
                <a:solidFill>
                  <a:srgbClr val="92D050"/>
                </a:solidFill>
                <a:latin typeface="+mj-lt"/>
              </a:rPr>
              <a:t> Class designed and made Paper Aeroplanes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448790C5-E82B-4886-B3A7-E9E030D362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" t="9206" r="311" b="13015"/>
          <a:stretch/>
        </p:blipFill>
        <p:spPr>
          <a:xfrm>
            <a:off x="980724" y="2789075"/>
            <a:ext cx="2520294" cy="3459229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0F8F62F4-31A5-42C9-B722-3ABB66EC43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24" t="9178" r="2299" b="16774"/>
          <a:stretch/>
        </p:blipFill>
        <p:spPr>
          <a:xfrm>
            <a:off x="5665762" y="2789074"/>
            <a:ext cx="2781551" cy="368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4214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9751" y="1409615"/>
            <a:ext cx="5934517" cy="2112579"/>
          </a:xfrm>
        </p:spPr>
        <p:txBody>
          <a:bodyPr>
            <a:normAutofit/>
          </a:bodyPr>
          <a:lstStyle/>
          <a:p>
            <a:r>
              <a:rPr lang="en-US" sz="3200" dirty="0"/>
              <a:t>W</a:t>
            </a:r>
            <a:r>
              <a:rPr lang="en-IE" sz="3200" dirty="0"/>
              <a:t>e hosted a visit from 2 engineers from Atkins Global on 29</a:t>
            </a:r>
            <a:r>
              <a:rPr lang="en-IE" sz="3200" baseline="30000" dirty="0"/>
              <a:t>th</a:t>
            </a:r>
            <a:r>
              <a:rPr lang="en-IE" sz="3200" dirty="0"/>
              <a:t> November 2019.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59751" y="-54771"/>
            <a:ext cx="9370171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2.  Visit from two Engineers </a:t>
            </a:r>
          </a:p>
        </p:txBody>
      </p:sp>
      <p:pic>
        <p:nvPicPr>
          <p:cNvPr id="17" name="Picture 16" descr="A picture containing man, sitting, young, open&#10;&#10;Description automatically generated">
            <a:extLst>
              <a:ext uri="{FF2B5EF4-FFF2-40B4-BE49-F238E27FC236}">
                <a16:creationId xmlns:a16="http://schemas.microsoft.com/office/drawing/2014/main" xmlns="" id="{A4393887-DB72-4F54-B5AB-6470AD4D7E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44" t="6183" r="27535" b="8687"/>
          <a:stretch/>
        </p:blipFill>
        <p:spPr>
          <a:xfrm rot="5400000">
            <a:off x="8284649" y="4026023"/>
            <a:ext cx="2441359" cy="2610035"/>
          </a:xfrm>
          <a:prstGeom prst="rect">
            <a:avLst/>
          </a:prstGeom>
        </p:spPr>
      </p:pic>
      <p:pic>
        <p:nvPicPr>
          <p:cNvPr id="21" name="Picture 20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99EC5814-65A3-4A5C-99C8-2602715D9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6096000" y="1075438"/>
            <a:ext cx="3707907" cy="2780931"/>
          </a:xfrm>
          <a:prstGeom prst="rect">
            <a:avLst/>
          </a:prstGeom>
        </p:spPr>
      </p:pic>
      <p:pic>
        <p:nvPicPr>
          <p:cNvPr id="23" name="Picture 22" descr="A picture containing man, person, computer, young&#10;&#10;Description automatically generated">
            <a:extLst>
              <a:ext uri="{FF2B5EF4-FFF2-40B4-BE49-F238E27FC236}">
                <a16:creationId xmlns:a16="http://schemas.microsoft.com/office/drawing/2014/main" xmlns="" id="{91EB0243-273B-4D17-9B92-1032101326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909716" y="3450380"/>
            <a:ext cx="4135120" cy="31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8540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35446" y="1423449"/>
            <a:ext cx="3501550" cy="532263"/>
          </a:xfrm>
        </p:spPr>
        <p:txBody>
          <a:bodyPr>
            <a:noAutofit/>
          </a:bodyPr>
          <a:lstStyle/>
          <a:p>
            <a:r>
              <a:rPr lang="en-US" sz="2800" dirty="0"/>
              <a:t>S</a:t>
            </a:r>
            <a:r>
              <a:rPr lang="en-IE" sz="2800" dirty="0" err="1"/>
              <a:t>cience</a:t>
            </a:r>
            <a:r>
              <a:rPr lang="en-IE" sz="2800" dirty="0"/>
              <a:t> Sister –</a:t>
            </a:r>
            <a:br>
              <a:rPr lang="en-IE" sz="2800" dirty="0"/>
            </a:br>
            <a:r>
              <a:rPr lang="en-IE" sz="2800" dirty="0"/>
              <a:t>Rain Garden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04144" y="79318"/>
            <a:ext cx="8152027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3.STEPS YOUNG engineers Award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4245850-C2CD-495D-9449-CB96047819E1}"/>
              </a:ext>
            </a:extLst>
          </p:cNvPr>
          <p:cNvSpPr/>
          <p:nvPr/>
        </p:nvSpPr>
        <p:spPr>
          <a:xfrm>
            <a:off x="7299627" y="916307"/>
            <a:ext cx="3501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  <a:latin typeface="+mj-lt"/>
              </a:rPr>
              <a:t>Engineering Squad –</a:t>
            </a:r>
          </a:p>
          <a:p>
            <a:r>
              <a:rPr lang="en-US" sz="2800" dirty="0">
                <a:solidFill>
                  <a:srgbClr val="92D050"/>
                </a:solidFill>
                <a:latin typeface="+mj-lt"/>
              </a:rPr>
              <a:t>Recycling Centre</a:t>
            </a:r>
            <a:endParaRPr lang="en-IE" sz="2800" dirty="0">
              <a:solidFill>
                <a:srgbClr val="92D050"/>
              </a:solidFill>
              <a:latin typeface="+mj-lt"/>
            </a:endParaRPr>
          </a:p>
        </p:txBody>
      </p:sp>
      <p:pic>
        <p:nvPicPr>
          <p:cNvPr id="14" name="Picture 13" descr="A picture containing person, food, table, man&#10;&#10;Description automatically generated">
            <a:extLst>
              <a:ext uri="{FF2B5EF4-FFF2-40B4-BE49-F238E27FC236}">
                <a16:creationId xmlns:a16="http://schemas.microsoft.com/office/drawing/2014/main" xmlns="" id="{029CD4C1-0D63-4503-BD15-2E634E16A0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291204" y="2179750"/>
            <a:ext cx="2474685" cy="1856014"/>
          </a:xfrm>
          <a:prstGeom prst="rect">
            <a:avLst/>
          </a:prstGeom>
        </p:spPr>
      </p:pic>
      <p:pic>
        <p:nvPicPr>
          <p:cNvPr id="16" name="Picture 1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xmlns="" id="{58FE9C7E-4A4E-4F57-85A0-0B5EE4637A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9143" y="4612358"/>
            <a:ext cx="2571358" cy="1928519"/>
          </a:xfrm>
          <a:prstGeom prst="rect">
            <a:avLst/>
          </a:prstGeom>
        </p:spPr>
      </p:pic>
      <p:pic>
        <p:nvPicPr>
          <p:cNvPr id="18" name="Picture 17" descr="A picture containing indoor, sitting, table&#10;&#10;Description automatically generated">
            <a:extLst>
              <a:ext uri="{FF2B5EF4-FFF2-40B4-BE49-F238E27FC236}">
                <a16:creationId xmlns:a16="http://schemas.microsoft.com/office/drawing/2014/main" xmlns="" id="{54A9F703-AE16-42B0-8CE5-729DDAA59D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3" t="19577" r="16197" b="20346"/>
          <a:stretch/>
        </p:blipFill>
        <p:spPr>
          <a:xfrm>
            <a:off x="535093" y="2028056"/>
            <a:ext cx="3501550" cy="1928519"/>
          </a:xfrm>
          <a:prstGeom prst="rect">
            <a:avLst/>
          </a:prstGeom>
        </p:spPr>
      </p:pic>
      <p:pic>
        <p:nvPicPr>
          <p:cNvPr id="22" name="Picture 21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xmlns="" id="{A0BF2311-33D1-40F8-A866-DA1AA243B2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58" t="8570" r="14804" b="34286"/>
          <a:stretch/>
        </p:blipFill>
        <p:spPr>
          <a:xfrm>
            <a:off x="2101884" y="4134310"/>
            <a:ext cx="2571359" cy="2600482"/>
          </a:xfrm>
          <a:prstGeom prst="rect">
            <a:avLst/>
          </a:prstGeom>
        </p:spPr>
      </p:pic>
      <p:pic>
        <p:nvPicPr>
          <p:cNvPr id="24" name="Picture 23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xmlns="" id="{385DA9FD-33AD-4361-8C93-F255DD89BF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8379" y="2028056"/>
            <a:ext cx="2462156" cy="345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747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STEP 4: 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097088"/>
            <a:ext cx="9516406" cy="3593591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en-IE" sz="3200" dirty="0"/>
              <a:t>Maths Week – Attended ‘The Helix’ (3</a:t>
            </a:r>
            <a:r>
              <a:rPr lang="en-IE" sz="3200" baseline="30000" dirty="0"/>
              <a:t>rd</a:t>
            </a:r>
            <a:r>
              <a:rPr lang="en-IE" sz="3200" dirty="0"/>
              <a:t> &amp; 4</a:t>
            </a:r>
            <a:r>
              <a:rPr lang="en-IE" sz="3200" baseline="30000" dirty="0"/>
              <a:t>th</a:t>
            </a:r>
            <a:r>
              <a:rPr lang="en-IE" sz="3200" dirty="0"/>
              <a:t> Class)</a:t>
            </a:r>
          </a:p>
          <a:p>
            <a:pPr marL="457200" indent="-457200">
              <a:buAutoNum type="arabicPeriod"/>
            </a:pPr>
            <a:endParaRPr lang="en-IE" sz="3200" dirty="0"/>
          </a:p>
          <a:p>
            <a:pPr marL="457200" indent="-457200">
              <a:buAutoNum type="arabicPeriod"/>
            </a:pPr>
            <a:r>
              <a:rPr lang="en-IE" sz="3200" dirty="0"/>
              <a:t>Maths Trail – 3D Maths Trail in school area (3</a:t>
            </a:r>
            <a:r>
              <a:rPr lang="en-IE" sz="3200" baseline="30000" dirty="0"/>
              <a:t>rd</a:t>
            </a:r>
            <a:r>
              <a:rPr lang="en-IE" sz="3200" dirty="0"/>
              <a:t> Class)</a:t>
            </a:r>
          </a:p>
          <a:p>
            <a:pPr marL="457200" indent="-457200">
              <a:buAutoNum type="arabicPeriod"/>
            </a:pPr>
            <a:endParaRPr lang="en-IE" sz="3200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IE" sz="3200" dirty="0"/>
              <a:t>Using Maths to solve real world problems (4</a:t>
            </a:r>
            <a:r>
              <a:rPr lang="en-IE" sz="3200" baseline="30000" dirty="0"/>
              <a:t>th</a:t>
            </a:r>
            <a:r>
              <a:rPr lang="en-IE" sz="3200" dirty="0"/>
              <a:t> Class)</a:t>
            </a:r>
          </a:p>
          <a:p>
            <a:pPr marL="0" indent="0">
              <a:buNone/>
            </a:pPr>
            <a:endParaRPr lang="en-IE" sz="3200" dirty="0"/>
          </a:p>
          <a:p>
            <a:pPr marL="0" indent="0">
              <a:buNone/>
            </a:pPr>
            <a:endParaRPr lang="en-IE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6988" y="519621"/>
            <a:ext cx="3810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460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75398" y="891575"/>
            <a:ext cx="3501550" cy="532263"/>
          </a:xfrm>
        </p:spPr>
        <p:txBody>
          <a:bodyPr>
            <a:noAutofit/>
          </a:bodyPr>
          <a:lstStyle/>
          <a:p>
            <a:pPr algn="ctr"/>
            <a:r>
              <a:rPr lang="en-IE" sz="2800" dirty="0"/>
              <a:t>Murderous Maths Show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6" y="1917577"/>
            <a:ext cx="3295273" cy="2059619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&amp; 4</a:t>
            </a:r>
            <a:r>
              <a:rPr lang="en-US" sz="2800" baseline="30000" dirty="0"/>
              <a:t>th</a:t>
            </a:r>
            <a:r>
              <a:rPr lang="en-US" sz="2800" dirty="0"/>
              <a:t> Class attended the show ‘Murderous </a:t>
            </a:r>
            <a:r>
              <a:rPr lang="en-US" sz="2800" dirty="0" err="1"/>
              <a:t>Maths</a:t>
            </a:r>
            <a:r>
              <a:rPr lang="en-US" sz="2800" dirty="0"/>
              <a:t>’ in The Helix during </a:t>
            </a:r>
            <a:r>
              <a:rPr lang="en-US" sz="2800" dirty="0" err="1"/>
              <a:t>Maths</a:t>
            </a:r>
            <a:r>
              <a:rPr lang="en-US" sz="2800" dirty="0"/>
              <a:t> Week.</a:t>
            </a:r>
          </a:p>
          <a:p>
            <a:endParaRPr lang="en-IE" sz="2800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22257" y="593382"/>
            <a:ext cx="7306842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1. Maths Week Event</a:t>
            </a:r>
          </a:p>
        </p:txBody>
      </p:sp>
      <p:pic>
        <p:nvPicPr>
          <p:cNvPr id="6" name="Picture 5" descr="A person standing in front of a crowd&#10;&#10;Description automatically generated">
            <a:extLst>
              <a:ext uri="{FF2B5EF4-FFF2-40B4-BE49-F238E27FC236}">
                <a16:creationId xmlns:a16="http://schemas.microsoft.com/office/drawing/2014/main" xmlns="" id="{F01C847D-1817-4212-904C-60D60BF33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23042" r="-40" b="7962"/>
          <a:stretch/>
        </p:blipFill>
        <p:spPr>
          <a:xfrm>
            <a:off x="4070542" y="2355017"/>
            <a:ext cx="3102616" cy="3806055"/>
          </a:xfrm>
          <a:prstGeom prst="rect">
            <a:avLst/>
          </a:prstGeom>
        </p:spPr>
      </p:pic>
      <p:pic>
        <p:nvPicPr>
          <p:cNvPr id="8" name="Picture 7" descr="A flat screen television&#10;&#10;Description automatically generated">
            <a:extLst>
              <a:ext uri="{FF2B5EF4-FFF2-40B4-BE49-F238E27FC236}">
                <a16:creationId xmlns:a16="http://schemas.microsoft.com/office/drawing/2014/main" xmlns="" id="{2507527F-2387-4F95-807D-5A7C5EA8F7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73" r="190" b="8350"/>
          <a:stretch/>
        </p:blipFill>
        <p:spPr>
          <a:xfrm>
            <a:off x="7895430" y="1033008"/>
            <a:ext cx="3848384" cy="569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18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0" y="450375"/>
            <a:ext cx="3501550" cy="532263"/>
          </a:xfrm>
        </p:spPr>
        <p:txBody>
          <a:bodyPr>
            <a:noAutofit/>
          </a:bodyPr>
          <a:lstStyle/>
          <a:p>
            <a:pPr algn="ctr"/>
            <a:r>
              <a:rPr lang="en-IE" sz="2800" dirty="0"/>
              <a:t>Maths trail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7186" y="1352059"/>
            <a:ext cx="3383176" cy="3433006"/>
          </a:xfrm>
        </p:spPr>
        <p:txBody>
          <a:bodyPr>
            <a:normAutofit fontScale="85000" lnSpcReduction="20000"/>
          </a:bodyPr>
          <a:lstStyle/>
          <a:p>
            <a:r>
              <a:rPr lang="en-IE" sz="2400" dirty="0"/>
              <a:t>3</a:t>
            </a:r>
            <a:r>
              <a:rPr lang="en-IE" sz="2400" baseline="30000" dirty="0"/>
              <a:t>rd</a:t>
            </a:r>
            <a:r>
              <a:rPr lang="en-IE" sz="2400" dirty="0"/>
              <a:t> &amp; 4</a:t>
            </a:r>
            <a:r>
              <a:rPr lang="en-IE" sz="2400" baseline="30000" dirty="0"/>
              <a:t>th</a:t>
            </a:r>
            <a:r>
              <a:rPr lang="en-IE" sz="2400" dirty="0"/>
              <a:t> class completed a Maths Trail using the local environment. They explored the school grounds.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dirty="0"/>
              <a:t>School playground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dirty="0"/>
              <a:t>School yard</a:t>
            </a:r>
          </a:p>
          <a:p>
            <a:r>
              <a:rPr lang="en-IE" sz="2400" dirty="0"/>
              <a:t>They had to answer all the questions on maths in the environment that they came across everyday. </a:t>
            </a:r>
          </a:p>
          <a:p>
            <a:endParaRPr lang="en-IE" sz="2400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952878" y="276881"/>
            <a:ext cx="7306842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FF0000"/>
                </a:solidFill>
              </a:rPr>
              <a:t>2. Maths Trail -  </a:t>
            </a:r>
          </a:p>
        </p:txBody>
      </p:sp>
      <p:pic>
        <p:nvPicPr>
          <p:cNvPr id="5" name="Picture 4" descr="A picture containing person, man, young, woman&#10;&#10;Description automatically generated">
            <a:extLst>
              <a:ext uri="{FF2B5EF4-FFF2-40B4-BE49-F238E27FC236}">
                <a16:creationId xmlns:a16="http://schemas.microsoft.com/office/drawing/2014/main" xmlns="" id="{A2F75DDE-9728-45AB-90C6-1BB6C2E2BC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635146" y="1085111"/>
            <a:ext cx="2883420" cy="2153666"/>
          </a:xfrm>
          <a:prstGeom prst="rect">
            <a:avLst/>
          </a:prstGeom>
        </p:spPr>
      </p:pic>
      <p:pic>
        <p:nvPicPr>
          <p:cNvPr id="7" name="Picture 6" descr="A picture containing person, small, man, holding&#10;&#10;Description automatically generated">
            <a:extLst>
              <a:ext uri="{FF2B5EF4-FFF2-40B4-BE49-F238E27FC236}">
                <a16:creationId xmlns:a16="http://schemas.microsoft.com/office/drawing/2014/main" xmlns="" id="{232FE8DF-F6FB-493D-B914-A04AD85BEF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8403150" y="3882630"/>
            <a:ext cx="3380570" cy="2524994"/>
          </a:xfrm>
          <a:prstGeom prst="rect">
            <a:avLst/>
          </a:prstGeom>
        </p:spPr>
      </p:pic>
      <p:pic>
        <p:nvPicPr>
          <p:cNvPr id="10" name="Picture 9" descr="A picture containing person, man, blue, child&#10;&#10;Description automatically generated">
            <a:extLst>
              <a:ext uri="{FF2B5EF4-FFF2-40B4-BE49-F238E27FC236}">
                <a16:creationId xmlns:a16="http://schemas.microsoft.com/office/drawing/2014/main" xmlns="" id="{01AA9605-21FC-4456-88D5-1FA86D26A4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351404" y="3753831"/>
            <a:ext cx="3725452" cy="278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397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5482" y="750297"/>
            <a:ext cx="3697328" cy="775576"/>
          </a:xfrm>
        </p:spPr>
        <p:txBody>
          <a:bodyPr>
            <a:normAutofit/>
          </a:bodyPr>
          <a:lstStyle/>
          <a:p>
            <a:pPr algn="ctr"/>
            <a:r>
              <a:rPr lang="en-IE" dirty="0"/>
              <a:t>Scale of 1m:2cm of the garden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920" y="750297"/>
            <a:ext cx="9454718" cy="213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IE" sz="3600" dirty="0">
                <a:solidFill>
                  <a:srgbClr val="FF0000"/>
                </a:solidFill>
              </a:rPr>
              <a:t>3</a:t>
            </a:r>
            <a:r>
              <a:rPr lang="en-IE" sz="2400" dirty="0">
                <a:solidFill>
                  <a:srgbClr val="FF0000"/>
                </a:solidFill>
              </a:rPr>
              <a:t>. Using Maths to solve Real World Problems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0755" y="963361"/>
            <a:ext cx="35809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/>
              <a:t>4</a:t>
            </a:r>
            <a:r>
              <a:rPr lang="en-IE" b="1" i="1" baseline="30000" dirty="0"/>
              <a:t>th</a:t>
            </a:r>
            <a:r>
              <a:rPr lang="en-IE" b="1" i="1" dirty="0"/>
              <a:t> Class used Maths to measure the area of our school </a:t>
            </a:r>
            <a:r>
              <a:rPr lang="en-IE" b="1" i="1" dirty="0" err="1"/>
              <a:t>school</a:t>
            </a:r>
            <a:r>
              <a:rPr lang="en-IE" b="1" i="1" dirty="0"/>
              <a:t> garden and to plot to scale the layout of the garden.</a:t>
            </a:r>
          </a:p>
          <a:p>
            <a:endParaRPr lang="en-IE" b="1" i="1" dirty="0"/>
          </a:p>
          <a:p>
            <a:r>
              <a:rPr lang="en-IE" b="1" i="1" dirty="0"/>
              <a:t>We used Maths to plot the area of the rain garden plants in the school garden.</a:t>
            </a:r>
          </a:p>
          <a:p>
            <a:endParaRPr lang="en-IE" b="1" i="1" dirty="0"/>
          </a:p>
          <a:p>
            <a:endParaRPr lang="en-IE" b="1" i="1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15" name="Picture 14" descr="A picture containing car, small, blue, sitting&#10;&#10;Description automatically generated">
            <a:extLst>
              <a:ext uri="{FF2B5EF4-FFF2-40B4-BE49-F238E27FC236}">
                <a16:creationId xmlns:a16="http://schemas.microsoft.com/office/drawing/2014/main" xmlns="" id="{098CF7C2-C05B-40FD-AC08-5BE9F4339C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302" y="3298588"/>
            <a:ext cx="2150024" cy="1612518"/>
          </a:xfrm>
          <a:prstGeom prst="rect">
            <a:avLst/>
          </a:prstGeom>
        </p:spPr>
      </p:pic>
      <p:pic>
        <p:nvPicPr>
          <p:cNvPr id="17" name="Picture 16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xmlns="" id="{6E372490-B024-446C-8BB0-187F69266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5141" y="3298588"/>
            <a:ext cx="2150023" cy="1612517"/>
          </a:xfrm>
          <a:prstGeom prst="rect">
            <a:avLst/>
          </a:prstGeom>
        </p:spPr>
      </p:pic>
      <p:pic>
        <p:nvPicPr>
          <p:cNvPr id="19" name="Picture 1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2C869E61-81EF-41F4-B27A-1817A7145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3554" y="5088380"/>
            <a:ext cx="2150022" cy="1612517"/>
          </a:xfrm>
          <a:prstGeom prst="rect">
            <a:avLst/>
          </a:prstGeom>
        </p:spPr>
      </p:pic>
      <p:pic>
        <p:nvPicPr>
          <p:cNvPr id="21" name="Picture 20" descr="A close up of a cage&#10;&#10;Description automatically generated">
            <a:extLst>
              <a:ext uri="{FF2B5EF4-FFF2-40B4-BE49-F238E27FC236}">
                <a16:creationId xmlns:a16="http://schemas.microsoft.com/office/drawing/2014/main" xmlns="" id="{EE5F75E4-0137-484F-B0FB-A0912E7E51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46" t="8996" r="6570" b="4207"/>
          <a:stretch/>
        </p:blipFill>
        <p:spPr>
          <a:xfrm>
            <a:off x="5696504" y="1728505"/>
            <a:ext cx="6181818" cy="4615711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xmlns="" id="{7562BF27-58F7-42FD-97FA-217AC1BCBCE1}"/>
              </a:ext>
            </a:extLst>
          </p:cNvPr>
          <p:cNvSpPr/>
          <p:nvPr/>
        </p:nvSpPr>
        <p:spPr>
          <a:xfrm>
            <a:off x="6096000" y="4545367"/>
            <a:ext cx="1245833" cy="7989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50646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STEP 5: Show &amp; Tell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906048"/>
            <a:ext cx="8020342" cy="2790966"/>
          </a:xfrm>
        </p:spPr>
        <p:txBody>
          <a:bodyPr>
            <a:normAutofit/>
          </a:bodyPr>
          <a:lstStyle/>
          <a:p>
            <a:r>
              <a:rPr lang="en-IE" sz="3200" dirty="0"/>
              <a:t>Presentation at ESB Science Blast – Monday 2</a:t>
            </a:r>
            <a:r>
              <a:rPr lang="en-IE" sz="3200" baseline="30000" dirty="0"/>
              <a:t>nd</a:t>
            </a:r>
            <a:r>
              <a:rPr lang="en-IE" sz="3200" dirty="0"/>
              <a:t> March</a:t>
            </a:r>
          </a:p>
          <a:p>
            <a:pPr marL="0" indent="0">
              <a:buNone/>
            </a:pPr>
            <a:endParaRPr lang="en-IE" sz="3200" dirty="0"/>
          </a:p>
          <a:p>
            <a:r>
              <a:rPr lang="en-IE" sz="3200" dirty="0"/>
              <a:t>Parental Involvement – Engineering Week – ELECTRIC ART</a:t>
            </a: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0176" y="1906048"/>
            <a:ext cx="3294796" cy="32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547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D339A1-B0B8-40A5-9CE6-909072EA1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4" y="23384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ESB Science Blast – Rain </a:t>
            </a:r>
            <a:r>
              <a:rPr lang="en-US" dirty="0" err="1">
                <a:solidFill>
                  <a:srgbClr val="FF0000"/>
                </a:solidFill>
              </a:rPr>
              <a:t>Rain</a:t>
            </a:r>
            <a:r>
              <a:rPr lang="en-US" dirty="0">
                <a:solidFill>
                  <a:srgbClr val="FF0000"/>
                </a:solidFill>
              </a:rPr>
              <a:t> go away. How long will it take for the rain to drain away?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68E9AD-B961-4E92-9D6E-2B109052B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440" y="4851066"/>
            <a:ext cx="5205455" cy="9704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Monday 2</a:t>
            </a:r>
            <a:r>
              <a:rPr lang="en-US" baseline="30000" dirty="0"/>
              <a:t>nd</a:t>
            </a:r>
            <a:r>
              <a:rPr lang="en-US" dirty="0"/>
              <a:t> March – 4</a:t>
            </a:r>
            <a:r>
              <a:rPr lang="en-US" baseline="30000" dirty="0"/>
              <a:t>th</a:t>
            </a:r>
            <a:r>
              <a:rPr lang="en-US" dirty="0"/>
              <a:t> Class attended the ESB Science Blast with their project on how permeable different types of soils are.</a:t>
            </a: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0ADD9EE9-B19B-4108-A27F-13D631BE63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833"/>
          <a:stretch/>
        </p:blipFill>
        <p:spPr>
          <a:xfrm>
            <a:off x="5985126" y="1422400"/>
            <a:ext cx="5785272" cy="3210560"/>
          </a:xfrm>
          <a:prstGeom prst="rect">
            <a:avLst/>
          </a:prstGeom>
        </p:spPr>
      </p:pic>
      <p:pic>
        <p:nvPicPr>
          <p:cNvPr id="7" name="Picture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6AE102CE-D530-424E-8A90-287247F92B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963" b="16000"/>
          <a:stretch/>
        </p:blipFill>
        <p:spPr>
          <a:xfrm>
            <a:off x="3743717" y="1252741"/>
            <a:ext cx="2066619" cy="2733040"/>
          </a:xfrm>
          <a:prstGeom prst="rect">
            <a:avLst/>
          </a:prstGeom>
        </p:spPr>
      </p:pic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7E6051EA-2613-4AC9-9456-FA31EE93A8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728" y="1422400"/>
            <a:ext cx="3023820" cy="2393722"/>
          </a:xfrm>
          <a:prstGeom prst="rect">
            <a:avLst/>
          </a:prstGeom>
        </p:spPr>
      </p:pic>
      <p:pic>
        <p:nvPicPr>
          <p:cNvPr id="11" name="Picture 10" descr="A group of people standing in front of a flat screen television&#10;&#10;Description automatically generated">
            <a:extLst>
              <a:ext uri="{FF2B5EF4-FFF2-40B4-BE49-F238E27FC236}">
                <a16:creationId xmlns:a16="http://schemas.microsoft.com/office/drawing/2014/main" xmlns="" id="{32461663-9081-43D6-8067-E19B2A25C4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19" t="6355" r="13178" b="11589"/>
          <a:stretch/>
        </p:blipFill>
        <p:spPr>
          <a:xfrm>
            <a:off x="209825" y="4129509"/>
            <a:ext cx="3023821" cy="2413559"/>
          </a:xfrm>
          <a:prstGeom prst="rect">
            <a:avLst/>
          </a:prstGeom>
        </p:spPr>
      </p:pic>
      <p:pic>
        <p:nvPicPr>
          <p:cNvPr id="13" name="Picture 12" descr="A picture containing person, child, cake, young&#10;&#10;Description automatically generated">
            <a:extLst>
              <a:ext uri="{FF2B5EF4-FFF2-40B4-BE49-F238E27FC236}">
                <a16:creationId xmlns:a16="http://schemas.microsoft.com/office/drawing/2014/main" xmlns="" id="{CC9F5D80-643D-446F-B2EE-FC650E681B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88" t="14394" r="34014"/>
          <a:stretch/>
        </p:blipFill>
        <p:spPr>
          <a:xfrm>
            <a:off x="3593490" y="4129509"/>
            <a:ext cx="1971875" cy="213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11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>
          <a:xfrm>
            <a:off x="-489651" y="101600"/>
            <a:ext cx="10680131" cy="879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rgbClr val="FF0000"/>
                </a:solidFill>
              </a:rPr>
              <a:t>Parental involvement – electric artwork</a:t>
            </a:r>
            <a:endParaRPr lang="en-IE" sz="2800" dirty="0">
              <a:solidFill>
                <a:srgbClr val="FF0000"/>
              </a:solidFill>
            </a:endParaRPr>
          </a:p>
        </p:txBody>
      </p:sp>
      <p:pic>
        <p:nvPicPr>
          <p:cNvPr id="6" name="Picture 5" descr="A picture containing indoor, photo, table, white&#10;&#10;Description automatically generated">
            <a:extLst>
              <a:ext uri="{FF2B5EF4-FFF2-40B4-BE49-F238E27FC236}">
                <a16:creationId xmlns:a16="http://schemas.microsoft.com/office/drawing/2014/main" xmlns="" id="{F6406DA2-5D00-4D1F-9E59-FF2715D58B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70" y="3739738"/>
            <a:ext cx="1686465" cy="2193775"/>
          </a:xfrm>
          <a:prstGeom prst="rect">
            <a:avLst/>
          </a:prstGeom>
        </p:spPr>
      </p:pic>
      <p:pic>
        <p:nvPicPr>
          <p:cNvPr id="10" name="Picture 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BBA8DDC8-5BF8-4DCC-A7E0-CCF1F4E30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43720" y="980852"/>
            <a:ext cx="2133600" cy="1600200"/>
          </a:xfrm>
          <a:prstGeom prst="rect">
            <a:avLst/>
          </a:prstGeom>
        </p:spPr>
      </p:pic>
      <p:pic>
        <p:nvPicPr>
          <p:cNvPr id="14" name="Picture 1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627F671F-AB12-47E7-8BEE-C183F9AAF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3799" y="4718389"/>
            <a:ext cx="2387600" cy="1790700"/>
          </a:xfrm>
          <a:prstGeom prst="rect">
            <a:avLst/>
          </a:prstGeom>
        </p:spPr>
      </p:pic>
      <p:pic>
        <p:nvPicPr>
          <p:cNvPr id="18" name="Picture 1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xmlns="" id="{2BCF2A3F-022F-4CCC-9A61-AD1F77D9E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49577" y="2844388"/>
            <a:ext cx="2387600" cy="1790700"/>
          </a:xfrm>
          <a:prstGeom prst="rect">
            <a:avLst/>
          </a:prstGeom>
        </p:spPr>
      </p:pic>
      <p:pic>
        <p:nvPicPr>
          <p:cNvPr id="20" name="Picture 1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78ADEFB8-FF75-4620-B1D5-2D6D9B3B43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5777" y="4837537"/>
            <a:ext cx="2387600" cy="1790700"/>
          </a:xfrm>
          <a:prstGeom prst="rect">
            <a:avLst/>
          </a:prstGeom>
        </p:spPr>
      </p:pic>
      <p:pic>
        <p:nvPicPr>
          <p:cNvPr id="22" name="Picture 21" descr="A person holding a book&#10;&#10;Description automatically generated">
            <a:extLst>
              <a:ext uri="{FF2B5EF4-FFF2-40B4-BE49-F238E27FC236}">
                <a16:creationId xmlns:a16="http://schemas.microsoft.com/office/drawing/2014/main" xmlns="" id="{BC6BC010-DB6F-4E2D-A052-C082086F6F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047" y="3922099"/>
            <a:ext cx="2123440" cy="159258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3BA09C61-6721-4823-9661-AD5F57913F55}"/>
              </a:ext>
            </a:extLst>
          </p:cNvPr>
          <p:cNvSpPr/>
          <p:nvPr/>
        </p:nvSpPr>
        <p:spPr>
          <a:xfrm>
            <a:off x="264883" y="1345049"/>
            <a:ext cx="648485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Parental Involvement – Engineering Week – ELECTRIC ART</a:t>
            </a:r>
          </a:p>
          <a:p>
            <a:endParaRPr lang="en-IE" dirty="0"/>
          </a:p>
          <a:p>
            <a:r>
              <a:rPr lang="en-IE" dirty="0"/>
              <a:t>Parents and grandparents in 4</a:t>
            </a:r>
            <a:r>
              <a:rPr lang="en-IE" baseline="30000" dirty="0"/>
              <a:t>th</a:t>
            </a:r>
            <a:r>
              <a:rPr lang="en-IE" dirty="0"/>
              <a:t> &amp; 5</a:t>
            </a:r>
            <a:r>
              <a:rPr lang="en-IE" baseline="30000" dirty="0"/>
              <a:t>th</a:t>
            </a:r>
            <a:r>
              <a:rPr lang="en-IE" dirty="0"/>
              <a:t> Class came in on Friday</a:t>
            </a:r>
          </a:p>
          <a:p>
            <a:r>
              <a:rPr lang="en-IE" dirty="0"/>
              <a:t>6</a:t>
            </a:r>
            <a:r>
              <a:rPr lang="en-IE" baseline="30000" dirty="0"/>
              <a:t>th</a:t>
            </a:r>
            <a:r>
              <a:rPr lang="en-IE" dirty="0"/>
              <a:t> March for Engineering Week and each child made an</a:t>
            </a:r>
          </a:p>
          <a:p>
            <a:r>
              <a:rPr lang="en-IE" dirty="0"/>
              <a:t>Electric Artwork card.</a:t>
            </a:r>
          </a:p>
          <a:p>
            <a:endParaRPr lang="en-IE" dirty="0"/>
          </a:p>
          <a:p>
            <a:r>
              <a:rPr lang="en-IE" dirty="0"/>
              <a:t>Every child brought home their own card and electric circuit.</a:t>
            </a:r>
          </a:p>
        </p:txBody>
      </p:sp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6B80C6B1-D965-479B-8E5D-6DAEC82E58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6999" y="1050648"/>
            <a:ext cx="2133600" cy="339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50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5097</TotalTime>
  <Words>888</Words>
  <Application>Microsoft Office PowerPoint</Application>
  <PresentationFormat>Custom</PresentationFormat>
  <Paragraphs>131</Paragraphs>
  <Slides>23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Facet</vt:lpstr>
      <vt:lpstr>SFI Plaque of STEM Excellence</vt:lpstr>
      <vt:lpstr>STEP 1: SCIENCE Investigations</vt:lpstr>
      <vt:lpstr>A Model of How lungs works</vt:lpstr>
      <vt:lpstr>Pupils working with Magnets</vt:lpstr>
      <vt:lpstr>Example of Pupil’s Work</vt:lpstr>
      <vt:lpstr>Poster</vt:lpstr>
      <vt:lpstr>Slide 7</vt:lpstr>
      <vt:lpstr>Rob Gandola from the HSI (Herpetological Society of Ireland) came in to speak to 2nd &amp; 4th Class about the frog   The 4th class girls looked at the different frogs in the school garden/pond and examined the their markings.  2nd class studied the life cycle of the frog.</vt:lpstr>
      <vt:lpstr>STEP 2: Technology</vt:lpstr>
      <vt:lpstr>EXAMPLES of tally Charts &amp; Graphs</vt:lpstr>
      <vt:lpstr>Video of KNEX SOLAR  powered Windmill</vt:lpstr>
      <vt:lpstr>Bebras Challenge</vt:lpstr>
      <vt:lpstr>STEP 3: Engineering</vt:lpstr>
      <vt:lpstr>2nd Class designed and made Paper Aeroplanes</vt:lpstr>
      <vt:lpstr>Slide 15</vt:lpstr>
      <vt:lpstr>Science Sister – Rain Garden</vt:lpstr>
      <vt:lpstr>STEP 4: Maths</vt:lpstr>
      <vt:lpstr>Murderous Maths Show</vt:lpstr>
      <vt:lpstr>Maths trail</vt:lpstr>
      <vt:lpstr>Scale of 1m:2cm of the garden </vt:lpstr>
      <vt:lpstr>STEP 5: Show &amp; Tell</vt:lpstr>
      <vt:lpstr>ESB Science Blast – Rain Rain go away. How long will it take for the rain to drain away?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SFI Plaque of STEM Excellence</dc:title>
  <dc:creator>Dublin North East</dc:creator>
  <cp:lastModifiedBy>HP-CR-26</cp:lastModifiedBy>
  <cp:revision>138</cp:revision>
  <dcterms:created xsi:type="dcterms:W3CDTF">2016-04-21T14:52:18Z</dcterms:created>
  <dcterms:modified xsi:type="dcterms:W3CDTF">2020-03-11T10:33:29Z</dcterms:modified>
</cp:coreProperties>
</file>